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60" r:id="rId7"/>
    <p:sldId id="259" r:id="rId8"/>
    <p:sldId id="258" r:id="rId9"/>
    <p:sldId id="261" r:id="rId10"/>
    <p:sldId id="263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68F308-81DB-4610-AD50-FC3AD6D7DB8D}" v="29" dt="2023-08-29T07:17:16.1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3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39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6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5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8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76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31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01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77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5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37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072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3026CD6-7B5F-C584-9178-A9AE573A6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0" y="753765"/>
            <a:ext cx="4572000" cy="3056235"/>
          </a:xfrm>
        </p:spPr>
        <p:txBody>
          <a:bodyPr>
            <a:normAutofit/>
          </a:bodyPr>
          <a:lstStyle/>
          <a:p>
            <a:pPr algn="l"/>
            <a:r>
              <a:rPr lang="es-EC" sz="3700" dirty="0"/>
              <a:t>ANÁLISIS DE CORRESPONDENCIA SIMPLE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82635B-E167-B722-8A20-680AEDA44D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7999" y="4571999"/>
            <a:ext cx="4571999" cy="1524000"/>
          </a:xfrm>
        </p:spPr>
        <p:txBody>
          <a:bodyPr>
            <a:normAutofit/>
          </a:bodyPr>
          <a:lstStyle/>
          <a:p>
            <a:pPr algn="l"/>
            <a:r>
              <a:rPr lang="es-EC" dirty="0"/>
              <a:t>Por Darwin Aldás </a:t>
            </a:r>
            <a:endParaRPr lang="es-EC"/>
          </a:p>
        </p:txBody>
      </p:sp>
      <p:pic>
        <p:nvPicPr>
          <p:cNvPr id="1026" name="Picture 2" descr="Análisis de correspondencia para la investigación histórica usando R |  Programming Historian">
            <a:extLst>
              <a:ext uri="{FF2B5EF4-FFF2-40B4-BE49-F238E27FC236}">
                <a16:creationId xmlns:a16="http://schemas.microsoft.com/office/drawing/2014/main" id="{CB14F8F2-CD5E-5895-5373-1737CECF1B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" r="1802" b="3"/>
          <a:stretch/>
        </p:blipFill>
        <p:spPr bwMode="auto"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B47A9921-6509-49C2-BEBF-924F28066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19368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A6BE139-0CF9-358F-1DB2-6455F13A0388}"/>
              </a:ext>
            </a:extLst>
          </p:cNvPr>
          <p:cNvSpPr txBox="1"/>
          <p:nvPr/>
        </p:nvSpPr>
        <p:spPr>
          <a:xfrm>
            <a:off x="661825" y="1105020"/>
            <a:ext cx="8462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Se trabaja con la base de datos simplificada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D243CF4-B1B6-43F6-C717-00BE74535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77" y="1742773"/>
            <a:ext cx="11118544" cy="247671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1D1C3F2-1DC9-4733-E1B6-887F976E4ADF}"/>
              </a:ext>
            </a:extLst>
          </p:cNvPr>
          <p:cNvSpPr txBox="1"/>
          <p:nvPr/>
        </p:nvSpPr>
        <p:spPr>
          <a:xfrm>
            <a:off x="4230784" y="4555671"/>
            <a:ext cx="275784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dirty="0"/>
              <a:t>VISTA DE VARIABLES</a:t>
            </a:r>
          </a:p>
        </p:txBody>
      </p:sp>
    </p:spTree>
    <p:extLst>
      <p:ext uri="{BB962C8B-B14F-4D97-AF65-F5344CB8AC3E}">
        <p14:creationId xmlns:p14="http://schemas.microsoft.com/office/powerpoint/2010/main" val="2023546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4D979A7-3A33-56C5-5319-81439760E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42" y="576002"/>
            <a:ext cx="5010658" cy="548189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6F38512-84CA-8054-2DCA-3616B8C7E700}"/>
              </a:ext>
            </a:extLst>
          </p:cNvPr>
          <p:cNvSpPr txBox="1"/>
          <p:nvPr/>
        </p:nvSpPr>
        <p:spPr>
          <a:xfrm>
            <a:off x="6451470" y="3059668"/>
            <a:ext cx="275784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dirty="0"/>
              <a:t>VISTA DE DATOS</a:t>
            </a:r>
          </a:p>
        </p:txBody>
      </p:sp>
    </p:spTree>
    <p:extLst>
      <p:ext uri="{BB962C8B-B14F-4D97-AF65-F5344CB8AC3E}">
        <p14:creationId xmlns:p14="http://schemas.microsoft.com/office/powerpoint/2010/main" val="1118516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BA11BA-4D19-848E-1A55-482951DEC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258925"/>
            <a:ext cx="10668000" cy="1524000"/>
          </a:xfrm>
        </p:spPr>
        <p:txBody>
          <a:bodyPr/>
          <a:lstStyle/>
          <a:p>
            <a:r>
              <a:rPr lang="es-EC" dirty="0"/>
              <a:t>PASOS PARA EL ACS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57198F-E064-CD8F-5CC0-C43CE0A2B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509474"/>
            <a:ext cx="10668000" cy="128762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C" dirty="0"/>
              <a:t>Ponderar casos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4203B3-6BED-03CC-F28D-E8D131A81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47" y="2286365"/>
            <a:ext cx="3520014" cy="431271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2CED5E0-75B5-745A-9976-8A7A4D09DC86}"/>
              </a:ext>
            </a:extLst>
          </p:cNvPr>
          <p:cNvSpPr/>
          <p:nvPr/>
        </p:nvSpPr>
        <p:spPr>
          <a:xfrm>
            <a:off x="1106286" y="6067425"/>
            <a:ext cx="3114675" cy="428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6C505A8-2620-688C-9768-316A1C1BF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86365"/>
            <a:ext cx="4762913" cy="2613887"/>
          </a:xfrm>
          <a:prstGeom prst="rect">
            <a:avLst/>
          </a:prstGeom>
        </p:spPr>
      </p:pic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146C0D94-DCAB-3590-A682-959AF9D5A56A}"/>
              </a:ext>
            </a:extLst>
          </p:cNvPr>
          <p:cNvSpPr/>
          <p:nvPr/>
        </p:nvSpPr>
        <p:spPr>
          <a:xfrm>
            <a:off x="4676775" y="3300538"/>
            <a:ext cx="1019588" cy="76036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00891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F20B01E5-F2FE-08D7-5CD7-E97D3D735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88" y="429209"/>
            <a:ext cx="10668000" cy="1287624"/>
          </a:xfrm>
        </p:spPr>
        <p:txBody>
          <a:bodyPr/>
          <a:lstStyle/>
          <a:p>
            <a:pPr marL="0" indent="0">
              <a:buNone/>
            </a:pPr>
            <a:r>
              <a:rPr lang="es-EC" dirty="0"/>
              <a:t>2. Análisis de correspondencias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8272869-78D9-B0BE-71B2-B55AAD063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566" y="1323975"/>
            <a:ext cx="6340901" cy="535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98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CA83300-469F-1C06-79F1-ADCECC3A3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612" y="1824872"/>
            <a:ext cx="5154636" cy="3068646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45092F0E-D017-553A-7174-B9AACA63A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88" y="429209"/>
            <a:ext cx="10668000" cy="1287624"/>
          </a:xfrm>
        </p:spPr>
        <p:txBody>
          <a:bodyPr/>
          <a:lstStyle/>
          <a:p>
            <a:pPr marL="0" indent="0">
              <a:buNone/>
            </a:pPr>
            <a:r>
              <a:rPr lang="es-EC" dirty="0"/>
              <a:t>3. Definir rangos </a:t>
            </a:r>
          </a:p>
        </p:txBody>
      </p:sp>
    </p:spTree>
    <p:extLst>
      <p:ext uri="{BB962C8B-B14F-4D97-AF65-F5344CB8AC3E}">
        <p14:creationId xmlns:p14="http://schemas.microsoft.com/office/powerpoint/2010/main" val="2162964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9DB3A9D-5E3C-3B35-99A6-05DAA9D78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14" y="308845"/>
            <a:ext cx="10649835" cy="641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66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22C986D-3F76-F784-CB27-22C31379D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92" y="799938"/>
            <a:ext cx="11007695" cy="478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51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D9659E9-2757-0B71-1ECF-C3B0C77DF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838" y="466053"/>
            <a:ext cx="9852037" cy="609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11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17D95A-C9D6-A895-5FAD-094B492F1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1670180"/>
            <a:ext cx="11190513" cy="2397967"/>
          </a:xfrm>
        </p:spPr>
        <p:txBody>
          <a:bodyPr>
            <a:normAutofit/>
          </a:bodyPr>
          <a:lstStyle/>
          <a:p>
            <a:r>
              <a:rPr lang="es-EC" sz="2400" dirty="0"/>
              <a:t>El análisis de correspondencia simple es una técnica factorial multivariante de interdependencia que tiene como propósito analizar tablas de contingencia, específicamente analizar la relación entre las categorías de dos variables cualitativas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0E6102B-091F-C755-3532-4C9EA6B96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285750"/>
            <a:ext cx="10668000" cy="1524000"/>
          </a:xfrm>
        </p:spPr>
        <p:txBody>
          <a:bodyPr/>
          <a:lstStyle/>
          <a:p>
            <a:r>
              <a:rPr lang="es-EC" dirty="0"/>
              <a:t>Definición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76D1D3-F87D-F2DA-32E4-81F6A4B6E89C}"/>
              </a:ext>
            </a:extLst>
          </p:cNvPr>
          <p:cNvSpPr txBox="1"/>
          <p:nvPr/>
        </p:nvSpPr>
        <p:spPr>
          <a:xfrm>
            <a:off x="606489" y="4068147"/>
            <a:ext cx="1134602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El análisis de correspondencia es una técnica de análisis exploratorio de datos diseñado para tablas de doble entrada (correspondencia simple) y tablas de múltiples entradas (correspondencia múltiple) que presentan algún tipo de relación entre las filas y las columnas. Al mismo tiempo es una técnica descriptiva de análisis multivariable de datos usada para la simplificación de datos que presentan dificultad para su descripción o comprensión. 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512359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0D2588-FFA2-4AB1-CBF6-D67370800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0736" y="2667000"/>
            <a:ext cx="4824704" cy="1524000"/>
          </a:xfrm>
        </p:spPr>
        <p:txBody>
          <a:bodyPr/>
          <a:lstStyle/>
          <a:p>
            <a:pPr algn="ctr"/>
            <a:r>
              <a:rPr lang="es-EC" dirty="0"/>
              <a:t>Análisis </a:t>
            </a:r>
            <a:br>
              <a:rPr lang="es-EC" dirty="0"/>
            </a:br>
            <a:r>
              <a:rPr lang="es-EC" dirty="0"/>
              <a:t>multivariante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A137DA-844C-3B37-D6BD-EA80B4BD7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866" y="247649"/>
            <a:ext cx="6032891" cy="647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96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29E887-8E5E-AD45-8B3C-4766F13C9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53917"/>
            <a:ext cx="10668000" cy="1524000"/>
          </a:xfrm>
        </p:spPr>
        <p:txBody>
          <a:bodyPr/>
          <a:lstStyle/>
          <a:p>
            <a:r>
              <a:rPr lang="es-EC" dirty="0"/>
              <a:t>Ejemplos aplicativos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5B9DAE-6182-CCD0-674D-109C901B7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dirty="0"/>
              <a:t>– Existe alguna relación entre la opinión de los padres acerca de ser hijo único y el nivel cultural </a:t>
            </a:r>
          </a:p>
          <a:p>
            <a:r>
              <a:rPr lang="es-ES" dirty="0"/>
              <a:t>– Están determinados atributos de los coches relacionados con determinadas marcas. </a:t>
            </a:r>
          </a:p>
          <a:p>
            <a:r>
              <a:rPr lang="es-ES" dirty="0"/>
              <a:t>– Existe alguna relación entre tener o no estrés laboral y el sector al que se pertenece en la universidad. </a:t>
            </a:r>
          </a:p>
          <a:p>
            <a:r>
              <a:rPr lang="es-ES" dirty="0"/>
              <a:t>– Está relacionada la opinión de los padres acerca del consumo de drogas blandas con el hecho de tener hijos adolescentes y con el género. </a:t>
            </a:r>
          </a:p>
          <a:p>
            <a:r>
              <a:rPr lang="es-ES" dirty="0"/>
              <a:t>– Existe relación entre ser fumador con el género, con la hipertensión y con la presencia de enfermedades cardiovasculares. </a:t>
            </a:r>
          </a:p>
          <a:p>
            <a:r>
              <a:rPr lang="es-ES" dirty="0"/>
              <a:t>– Existe relación entre las diferentes estrategias de búsqueda de empleo, la provincia, el estrato de edad y el género Estos son algunos ejemplos en los que podemos utilizar AC.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03874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96F065-156C-4B44-E2E2-841E4CFE5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Requisitos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C74C91-693C-A844-F527-C506FAC47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Dos variables cualitativas</a:t>
            </a:r>
          </a:p>
          <a:p>
            <a:r>
              <a:rPr lang="es-EC" dirty="0"/>
              <a:t>Nivel de medición ordinal o nominal</a:t>
            </a:r>
          </a:p>
          <a:p>
            <a:r>
              <a:rPr lang="es-EC" dirty="0"/>
              <a:t>Las variables deben estar asociadas</a:t>
            </a:r>
          </a:p>
        </p:txBody>
      </p:sp>
    </p:spTree>
    <p:extLst>
      <p:ext uri="{BB962C8B-B14F-4D97-AF65-F5344CB8AC3E}">
        <p14:creationId xmlns:p14="http://schemas.microsoft.com/office/powerpoint/2010/main" val="1294545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DD2728-6D85-1EE7-4E54-F36B19800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-354982"/>
            <a:ext cx="10668000" cy="1524000"/>
          </a:xfrm>
        </p:spPr>
        <p:txBody>
          <a:bodyPr/>
          <a:lstStyle/>
          <a:p>
            <a:r>
              <a:rPr lang="es-EC" dirty="0"/>
              <a:t>Ejemplo de aplicación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1E0EDB-69CB-D6AA-30D3-F5E4A27232BE}"/>
              </a:ext>
            </a:extLst>
          </p:cNvPr>
          <p:cNvSpPr txBox="1"/>
          <p:nvPr/>
        </p:nvSpPr>
        <p:spPr>
          <a:xfrm>
            <a:off x="762000" y="614333"/>
            <a:ext cx="10832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rgbClr val="FFFF00"/>
                </a:solidFill>
              </a:rPr>
              <a:t>Problema</a:t>
            </a:r>
          </a:p>
          <a:p>
            <a:pPr algn="just"/>
            <a:endParaRPr lang="es-EC" dirty="0"/>
          </a:p>
          <a:p>
            <a:pPr algn="just"/>
            <a:r>
              <a:rPr lang="es-EC" dirty="0"/>
              <a:t>La aplicación de los principios de la economía circular (EC), como la reutilización, clasificación, reciclaje y almacenamiento de residuos en el desarrollo de actividades empresariales son de vital importancia al momento de plantear estrategias de sostenibilidad ambiental y cumplir el objetivo de desarrollo sostenible respecto a producción y consumo responsable.</a:t>
            </a:r>
          </a:p>
          <a:p>
            <a:pPr algn="just"/>
            <a:r>
              <a:rPr lang="es-EC" dirty="0"/>
              <a:t>Para resolver el problema se plantean las siguientes preguntas de investigación:</a:t>
            </a:r>
          </a:p>
          <a:p>
            <a:pPr algn="just"/>
            <a:endParaRPr lang="es-EC" dirty="0"/>
          </a:p>
          <a:p>
            <a:pPr algn="just"/>
            <a:r>
              <a:rPr lang="es-EC" dirty="0"/>
              <a:t>¿Qué sectores están cumpliendo con el desarrollo de las estrategias de sostenibilidad en mayor y menor cantidad?</a:t>
            </a:r>
          </a:p>
          <a:p>
            <a:pPr algn="just"/>
            <a:r>
              <a:rPr lang="es-EC" dirty="0"/>
              <a:t>¿En qué proporción están siendo abordados los principios de la EC en el sector empresarial del Ecuador?</a:t>
            </a:r>
          </a:p>
          <a:p>
            <a:pPr algn="just"/>
            <a:r>
              <a:rPr lang="es-EC" dirty="0"/>
              <a:t>¿Dónde se debe reforzar para cumplir los objetivos de sostenibilidad exigidos por la sociedad y el medioambiente?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8CC8D4C-A1EC-6096-77FF-53545D343873}"/>
              </a:ext>
            </a:extLst>
          </p:cNvPr>
          <p:cNvSpPr txBox="1"/>
          <p:nvPr/>
        </p:nvSpPr>
        <p:spPr>
          <a:xfrm>
            <a:off x="679580" y="4419915"/>
            <a:ext cx="10832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rgbClr val="FFFF00"/>
                </a:solidFill>
              </a:rPr>
              <a:t>Técnica </a:t>
            </a:r>
          </a:p>
          <a:p>
            <a:pPr algn="just"/>
            <a:endParaRPr lang="es-EC" dirty="0"/>
          </a:p>
          <a:p>
            <a:pPr algn="just"/>
            <a:r>
              <a:rPr lang="es-EC" dirty="0"/>
              <a:t>Para dar respuesta a las preguntas de investigación, se utiliza la técnica de análisis multivariante denominada ANÁLISIS DE CORRESPONDENCIA SIMPLE (ACS).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9E3F1B1-1828-A156-E37A-84C4FE02DE98}"/>
              </a:ext>
            </a:extLst>
          </p:cNvPr>
          <p:cNvSpPr txBox="1"/>
          <p:nvPr/>
        </p:nvSpPr>
        <p:spPr>
          <a:xfrm>
            <a:off x="679580" y="5553966"/>
            <a:ext cx="10832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rgbClr val="FFFF00"/>
                </a:solidFill>
              </a:rPr>
              <a:t>Base de datos</a:t>
            </a:r>
          </a:p>
          <a:p>
            <a:pPr algn="just"/>
            <a:endParaRPr lang="es-EC" dirty="0"/>
          </a:p>
          <a:p>
            <a:pPr algn="just"/>
            <a:r>
              <a:rPr lang="es-EC" dirty="0"/>
              <a:t>Se utiliza la Encuesta estructural a empresas ENESEM 2021, Módulo Ambiental </a:t>
            </a:r>
          </a:p>
        </p:txBody>
      </p:sp>
    </p:spTree>
    <p:extLst>
      <p:ext uri="{BB962C8B-B14F-4D97-AF65-F5344CB8AC3E}">
        <p14:creationId xmlns:p14="http://schemas.microsoft.com/office/powerpoint/2010/main" val="2588508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C3107F-282A-65FA-6A7C-5916293B3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1085849"/>
            <a:ext cx="6305550" cy="1524000"/>
          </a:xfrm>
        </p:spPr>
        <p:txBody>
          <a:bodyPr>
            <a:noAutofit/>
          </a:bodyPr>
          <a:lstStyle/>
          <a:p>
            <a:r>
              <a:rPr lang="es-EC" sz="2800" dirty="0">
                <a:solidFill>
                  <a:srgbClr val="FFFF00"/>
                </a:solidFill>
              </a:rPr>
              <a:t>Información de la Base de datos</a:t>
            </a:r>
            <a:br>
              <a:rPr lang="es-EC" sz="2800" dirty="0"/>
            </a:br>
            <a:r>
              <a:rPr lang="es-EC" sz="2800" dirty="0"/>
              <a:t>Reutilización</a:t>
            </a:r>
            <a:br>
              <a:rPr lang="es-EC" sz="2800" dirty="0"/>
            </a:br>
            <a:r>
              <a:rPr lang="es-EC" sz="2800" dirty="0"/>
              <a:t>Clasificación</a:t>
            </a:r>
            <a:br>
              <a:rPr lang="es-EC" sz="2800" dirty="0"/>
            </a:br>
            <a:r>
              <a:rPr lang="es-EC" sz="2800" dirty="0"/>
              <a:t>Almacenaje</a:t>
            </a:r>
          </a:p>
        </p:txBody>
      </p:sp>
      <p:pic>
        <p:nvPicPr>
          <p:cNvPr id="4098" name="Picture 2" descr="Economía circular. Especial Ecolec | Reciclaje y gestión de RAEE">
            <a:extLst>
              <a:ext uri="{FF2B5EF4-FFF2-40B4-BE49-F238E27FC236}">
                <a16:creationId xmlns:a16="http://schemas.microsoft.com/office/drawing/2014/main" id="{3DC0FC63-0DD8-4D37-57DC-9096A4DEC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89" y="985837"/>
            <a:ext cx="4023300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l estilo de vida de hoy en día es insostenible | Programa De Las Naciones  Unidas Para El Desarrollo">
            <a:extLst>
              <a:ext uri="{FF2B5EF4-FFF2-40B4-BE49-F238E27FC236}">
                <a16:creationId xmlns:a16="http://schemas.microsoft.com/office/drawing/2014/main" id="{EFE3C9E5-4F1E-68DA-3E43-D97EC7738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2831010"/>
            <a:ext cx="5038725" cy="283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139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E79E09-92C8-A19F-0FEE-D7DB9BCD3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79" y="211494"/>
            <a:ext cx="10668000" cy="1524000"/>
          </a:xfrm>
        </p:spPr>
        <p:txBody>
          <a:bodyPr/>
          <a:lstStyle/>
          <a:p>
            <a:r>
              <a:rPr lang="es-EC"/>
              <a:t>DESARROLLO</a:t>
            </a:r>
            <a:endParaRPr lang="es-EC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0965599-F83C-5944-E6A9-D58D69F172FD}"/>
              </a:ext>
            </a:extLst>
          </p:cNvPr>
          <p:cNvSpPr txBox="1"/>
          <p:nvPr/>
        </p:nvSpPr>
        <p:spPr>
          <a:xfrm>
            <a:off x="811763" y="1567543"/>
            <a:ext cx="8462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A partir de la base de datos planteada, se genera otra base simplificada con la información requerida codificándola de la siguiente forma: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E6F66A1-8137-2EA6-2C39-34C2D4906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568684"/>
              </p:ext>
            </p:extLst>
          </p:nvPr>
        </p:nvGraphicFramePr>
        <p:xfrm>
          <a:off x="1040426" y="2927029"/>
          <a:ext cx="2803786" cy="17170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1893">
                  <a:extLst>
                    <a:ext uri="{9D8B030D-6E8A-4147-A177-3AD203B41FA5}">
                      <a16:colId xmlns:a16="http://schemas.microsoft.com/office/drawing/2014/main" val="2619093834"/>
                    </a:ext>
                  </a:extLst>
                </a:gridCol>
                <a:gridCol w="1401893">
                  <a:extLst>
                    <a:ext uri="{9D8B030D-6E8A-4147-A177-3AD203B41FA5}">
                      <a16:colId xmlns:a16="http://schemas.microsoft.com/office/drawing/2014/main" val="36705670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SECTOR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CÓDIGO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99379620"/>
                  </a:ext>
                </a:extLst>
              </a:tr>
              <a:tr h="459798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Manufactura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>
                          <a:effectLst/>
                        </a:rPr>
                        <a:t>1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02025378"/>
                  </a:ext>
                </a:extLst>
              </a:tr>
              <a:tr h="245225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Minería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>
                          <a:effectLst/>
                        </a:rPr>
                        <a:t>2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13858329"/>
                  </a:ext>
                </a:extLst>
              </a:tr>
              <a:tr h="245225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Comercio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>
                          <a:effectLst/>
                        </a:rPr>
                        <a:t>3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49531654"/>
                  </a:ext>
                </a:extLst>
              </a:tr>
              <a:tr h="245225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Costrucción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>
                          <a:effectLst/>
                        </a:rPr>
                        <a:t>4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43820145"/>
                  </a:ext>
                </a:extLst>
              </a:tr>
              <a:tr h="245225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Servicios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>
                          <a:effectLst/>
                        </a:rPr>
                        <a:t>5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50044267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E00CAE24-578C-EF49-7740-5EC4E8A7E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717878"/>
              </p:ext>
            </p:extLst>
          </p:nvPr>
        </p:nvGraphicFramePr>
        <p:xfrm>
          <a:off x="4725307" y="2708037"/>
          <a:ext cx="3308350" cy="28663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9606">
                  <a:extLst>
                    <a:ext uri="{9D8B030D-6E8A-4147-A177-3AD203B41FA5}">
                      <a16:colId xmlns:a16="http://schemas.microsoft.com/office/drawing/2014/main" val="520168728"/>
                    </a:ext>
                  </a:extLst>
                </a:gridCol>
                <a:gridCol w="1108744">
                  <a:extLst>
                    <a:ext uri="{9D8B030D-6E8A-4147-A177-3AD203B41FA5}">
                      <a16:colId xmlns:a16="http://schemas.microsoft.com/office/drawing/2014/main" val="3666396137"/>
                    </a:ext>
                  </a:extLst>
                </a:gridCol>
              </a:tblGrid>
              <a:tr h="260577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PRINCIPIO DE EC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CÓDIGO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04000161"/>
                  </a:ext>
                </a:extLst>
              </a:tr>
              <a:tr h="260577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REUT_CHAT_LIV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89762984"/>
                  </a:ext>
                </a:extLst>
              </a:tr>
              <a:tr h="260577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ALM_CHAT_LIV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62670092"/>
                  </a:ext>
                </a:extLst>
              </a:tr>
              <a:tr h="260577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REUT_PAPEL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3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64089050"/>
                  </a:ext>
                </a:extLst>
              </a:tr>
              <a:tr h="260577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ALM_PAPEL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4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13747387"/>
                  </a:ext>
                </a:extLst>
              </a:tr>
              <a:tr h="260577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REUT_CARTON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5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96770462"/>
                  </a:ext>
                </a:extLst>
              </a:tr>
              <a:tr h="260577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ALM_CARTON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6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98399001"/>
                  </a:ext>
                </a:extLst>
              </a:tr>
              <a:tr h="260577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REUT_PLAST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7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82386321"/>
                  </a:ext>
                </a:extLst>
              </a:tr>
              <a:tr h="260577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ALMACEN_PLAST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8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1533104"/>
                  </a:ext>
                </a:extLst>
              </a:tr>
              <a:tr h="260577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REUT_CAUCH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9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44836120"/>
                  </a:ext>
                </a:extLst>
              </a:tr>
              <a:tr h="260577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ALM_CAUCH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effectLst/>
                        </a:rPr>
                        <a:t>10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01068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664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8D9C3FD-623E-1A53-3C36-9868603C7B9D}"/>
              </a:ext>
            </a:extLst>
          </p:cNvPr>
          <p:cNvSpPr txBox="1"/>
          <p:nvPr/>
        </p:nvSpPr>
        <p:spPr>
          <a:xfrm>
            <a:off x="661825" y="1105020"/>
            <a:ext cx="8462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Se elabora tablas de frecuencias en SPSS y se resume en la siguiente tabla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55EA7A9-7498-E783-9068-35AAE7D89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38493"/>
              </p:ext>
            </p:extLst>
          </p:nvPr>
        </p:nvGraphicFramePr>
        <p:xfrm>
          <a:off x="466531" y="2282177"/>
          <a:ext cx="10991462" cy="14500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5103">
                  <a:extLst>
                    <a:ext uri="{9D8B030D-6E8A-4147-A177-3AD203B41FA5}">
                      <a16:colId xmlns:a16="http://schemas.microsoft.com/office/drawing/2014/main" val="273306303"/>
                    </a:ext>
                  </a:extLst>
                </a:gridCol>
                <a:gridCol w="937624">
                  <a:extLst>
                    <a:ext uri="{9D8B030D-6E8A-4147-A177-3AD203B41FA5}">
                      <a16:colId xmlns:a16="http://schemas.microsoft.com/office/drawing/2014/main" val="3104177237"/>
                    </a:ext>
                  </a:extLst>
                </a:gridCol>
                <a:gridCol w="697592">
                  <a:extLst>
                    <a:ext uri="{9D8B030D-6E8A-4147-A177-3AD203B41FA5}">
                      <a16:colId xmlns:a16="http://schemas.microsoft.com/office/drawing/2014/main" val="2974517119"/>
                    </a:ext>
                  </a:extLst>
                </a:gridCol>
                <a:gridCol w="855114">
                  <a:extLst>
                    <a:ext uri="{9D8B030D-6E8A-4147-A177-3AD203B41FA5}">
                      <a16:colId xmlns:a16="http://schemas.microsoft.com/office/drawing/2014/main" val="3366873671"/>
                    </a:ext>
                  </a:extLst>
                </a:gridCol>
                <a:gridCol w="705093">
                  <a:extLst>
                    <a:ext uri="{9D8B030D-6E8A-4147-A177-3AD203B41FA5}">
                      <a16:colId xmlns:a16="http://schemas.microsoft.com/office/drawing/2014/main" val="3906698579"/>
                    </a:ext>
                  </a:extLst>
                </a:gridCol>
                <a:gridCol w="622583">
                  <a:extLst>
                    <a:ext uri="{9D8B030D-6E8A-4147-A177-3AD203B41FA5}">
                      <a16:colId xmlns:a16="http://schemas.microsoft.com/office/drawing/2014/main" val="2969714869"/>
                    </a:ext>
                  </a:extLst>
                </a:gridCol>
                <a:gridCol w="622583">
                  <a:extLst>
                    <a:ext uri="{9D8B030D-6E8A-4147-A177-3AD203B41FA5}">
                      <a16:colId xmlns:a16="http://schemas.microsoft.com/office/drawing/2014/main" val="304459951"/>
                    </a:ext>
                  </a:extLst>
                </a:gridCol>
                <a:gridCol w="795106">
                  <a:extLst>
                    <a:ext uri="{9D8B030D-6E8A-4147-A177-3AD203B41FA5}">
                      <a16:colId xmlns:a16="http://schemas.microsoft.com/office/drawing/2014/main" val="3022803494"/>
                    </a:ext>
                  </a:extLst>
                </a:gridCol>
                <a:gridCol w="622583">
                  <a:extLst>
                    <a:ext uri="{9D8B030D-6E8A-4147-A177-3AD203B41FA5}">
                      <a16:colId xmlns:a16="http://schemas.microsoft.com/office/drawing/2014/main" val="859226373"/>
                    </a:ext>
                  </a:extLst>
                </a:gridCol>
                <a:gridCol w="622583">
                  <a:extLst>
                    <a:ext uri="{9D8B030D-6E8A-4147-A177-3AD203B41FA5}">
                      <a16:colId xmlns:a16="http://schemas.microsoft.com/office/drawing/2014/main" val="90265438"/>
                    </a:ext>
                  </a:extLst>
                </a:gridCol>
                <a:gridCol w="622583">
                  <a:extLst>
                    <a:ext uri="{9D8B030D-6E8A-4147-A177-3AD203B41FA5}">
                      <a16:colId xmlns:a16="http://schemas.microsoft.com/office/drawing/2014/main" val="835915145"/>
                    </a:ext>
                  </a:extLst>
                </a:gridCol>
                <a:gridCol w="622583">
                  <a:extLst>
                    <a:ext uri="{9D8B030D-6E8A-4147-A177-3AD203B41FA5}">
                      <a16:colId xmlns:a16="http://schemas.microsoft.com/office/drawing/2014/main" val="1591371320"/>
                    </a:ext>
                  </a:extLst>
                </a:gridCol>
                <a:gridCol w="622583">
                  <a:extLst>
                    <a:ext uri="{9D8B030D-6E8A-4147-A177-3AD203B41FA5}">
                      <a16:colId xmlns:a16="http://schemas.microsoft.com/office/drawing/2014/main" val="2488957012"/>
                    </a:ext>
                  </a:extLst>
                </a:gridCol>
                <a:gridCol w="622583">
                  <a:extLst>
                    <a:ext uri="{9D8B030D-6E8A-4147-A177-3AD203B41FA5}">
                      <a16:colId xmlns:a16="http://schemas.microsoft.com/office/drawing/2014/main" val="805737268"/>
                    </a:ext>
                  </a:extLst>
                </a:gridCol>
                <a:gridCol w="622583">
                  <a:extLst>
                    <a:ext uri="{9D8B030D-6E8A-4147-A177-3AD203B41FA5}">
                      <a16:colId xmlns:a16="http://schemas.microsoft.com/office/drawing/2014/main" val="1340024874"/>
                    </a:ext>
                  </a:extLst>
                </a:gridCol>
                <a:gridCol w="622583">
                  <a:extLst>
                    <a:ext uri="{9D8B030D-6E8A-4147-A177-3AD203B41FA5}">
                      <a16:colId xmlns:a16="http://schemas.microsoft.com/office/drawing/2014/main" val="1494233510"/>
                    </a:ext>
                  </a:extLst>
                </a:gridCol>
              </a:tblGrid>
              <a:tr h="182201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 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CHATARRA LIVIANA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PAPEL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CARTON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PLASTICO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CAUCHO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582945"/>
                  </a:ext>
                </a:extLst>
              </a:tr>
              <a:tr h="356862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SECTOR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CLASIF_CHAT_LIV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REUT_CHAT_LIV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ALM_CHAT_LIV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CLASIF_PAPEL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REUT_PAPEL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ALM_PAPEL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CLASIF_CARTON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REUT_CARTON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ALM_CARTON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CLASIF_PLASTI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REUT_PLAST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ALMACEN_PLAST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CLASIF_CAUCH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REUT_CAUCH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ALM_CAUCH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extLst>
                  <a:ext uri="{0D108BD9-81ED-4DB2-BD59-A6C34878D82A}">
                    <a16:rowId xmlns:a16="http://schemas.microsoft.com/office/drawing/2014/main" val="3383952432"/>
                  </a:ext>
                </a:extLst>
              </a:tr>
              <a:tr h="182201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Manufactura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700" u="none" strike="noStrike">
                          <a:effectLst/>
                        </a:rPr>
                        <a:t>355</a:t>
                      </a:r>
                      <a:endParaRPr lang="es-EC" sz="7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>
                          <a:effectLst/>
                        </a:rPr>
                        <a:t>2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u="none" strike="noStrike">
                          <a:effectLst/>
                        </a:rPr>
                        <a:t>25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u="none" strike="noStrike">
                          <a:effectLst/>
                        </a:rPr>
                        <a:t>466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u="none" strike="noStrike">
                          <a:effectLst/>
                        </a:rPr>
                        <a:t>97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700" u="none" strike="noStrike">
                          <a:effectLst/>
                        </a:rPr>
                        <a:t>43</a:t>
                      </a:r>
                      <a:endParaRPr lang="es-EC" sz="7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>
                          <a:effectLst/>
                        </a:rPr>
                        <a:t>487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u="none" strike="noStrike">
                          <a:effectLst/>
                        </a:rPr>
                        <a:t>37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u="none" strike="noStrike">
                          <a:effectLst/>
                        </a:rPr>
                        <a:t>28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u="none" strike="noStrike">
                          <a:effectLst/>
                        </a:rPr>
                        <a:t>455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u="none" strike="noStrike">
                          <a:effectLst/>
                        </a:rPr>
                        <a:t>19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u="none" strike="noStrike">
                          <a:effectLst/>
                        </a:rPr>
                        <a:t>29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700" u="none" strike="noStrike">
                          <a:effectLst/>
                        </a:rPr>
                        <a:t>36</a:t>
                      </a:r>
                      <a:endParaRPr lang="es-EC" sz="7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700" u="none" strike="noStrike">
                          <a:effectLst/>
                        </a:rPr>
                        <a:t>3</a:t>
                      </a:r>
                      <a:endParaRPr lang="es-EC" sz="7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700" u="none" strike="noStrike">
                          <a:effectLst/>
                        </a:rPr>
                        <a:t>2</a:t>
                      </a:r>
                      <a:endParaRPr lang="es-EC" sz="7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/>
                </a:tc>
                <a:extLst>
                  <a:ext uri="{0D108BD9-81ED-4DB2-BD59-A6C34878D82A}">
                    <a16:rowId xmlns:a16="http://schemas.microsoft.com/office/drawing/2014/main" val="3301894041"/>
                  </a:ext>
                </a:extLst>
              </a:tr>
              <a:tr h="182201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Minería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700" u="none" strike="noStrike">
                          <a:effectLst/>
                        </a:rPr>
                        <a:t>49</a:t>
                      </a:r>
                      <a:endParaRPr lang="es-EC" sz="7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>
                          <a:effectLst/>
                        </a:rPr>
                        <a:t>0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u="none" strike="noStrike">
                          <a:effectLst/>
                        </a:rPr>
                        <a:t>9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u="none" strike="noStrike">
                          <a:effectLst/>
                        </a:rPr>
                        <a:t>75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u="none" strike="noStrike">
                          <a:effectLst/>
                        </a:rPr>
                        <a:t>19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700" u="none" strike="noStrike">
                          <a:effectLst/>
                        </a:rPr>
                        <a:t>7</a:t>
                      </a:r>
                      <a:endParaRPr lang="es-EC" sz="7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>
                          <a:effectLst/>
                        </a:rPr>
                        <a:t>68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u="none" strike="noStrike">
                          <a:effectLst/>
                        </a:rPr>
                        <a:t>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u="none" strike="noStrike">
                          <a:effectLst/>
                        </a:rPr>
                        <a:t>10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u="none" strike="noStrike">
                          <a:effectLst/>
                        </a:rPr>
                        <a:t>64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u="none" strike="noStrike">
                          <a:effectLst/>
                        </a:rPr>
                        <a:t>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u="none" strike="noStrike">
                          <a:effectLst/>
                        </a:rPr>
                        <a:t>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700" u="none" strike="noStrike">
                          <a:effectLst/>
                        </a:rPr>
                        <a:t>16</a:t>
                      </a:r>
                      <a:endParaRPr lang="es-EC" sz="7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700" u="none" strike="noStrike">
                          <a:effectLst/>
                        </a:rPr>
                        <a:t>1</a:t>
                      </a:r>
                      <a:endParaRPr lang="es-EC" sz="7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700" u="none" strike="noStrike">
                          <a:effectLst/>
                        </a:rPr>
                        <a:t>5</a:t>
                      </a:r>
                      <a:endParaRPr lang="es-EC" sz="7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/>
                </a:tc>
                <a:extLst>
                  <a:ext uri="{0D108BD9-81ED-4DB2-BD59-A6C34878D82A}">
                    <a16:rowId xmlns:a16="http://schemas.microsoft.com/office/drawing/2014/main" val="3045134494"/>
                  </a:ext>
                </a:extLst>
              </a:tr>
              <a:tr h="182201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Comercio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700" u="none" strike="noStrike">
                          <a:effectLst/>
                        </a:rPr>
                        <a:t>169</a:t>
                      </a:r>
                      <a:endParaRPr lang="es-EC" sz="7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>
                          <a:effectLst/>
                        </a:rPr>
                        <a:t>1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u="none" strike="noStrike">
                          <a:effectLst/>
                        </a:rPr>
                        <a:t>16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u="none" strike="noStrike">
                          <a:effectLst/>
                        </a:rPr>
                        <a:t>1074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u="none" strike="noStrike">
                          <a:effectLst/>
                        </a:rPr>
                        <a:t>371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700" u="none" strike="noStrike">
                          <a:effectLst/>
                        </a:rPr>
                        <a:t>103</a:t>
                      </a:r>
                      <a:endParaRPr lang="es-EC" sz="7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>
                          <a:effectLst/>
                        </a:rPr>
                        <a:t>863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u="none" strike="noStrike">
                          <a:effectLst/>
                        </a:rPr>
                        <a:t>200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u="none" strike="noStrike">
                          <a:effectLst/>
                        </a:rPr>
                        <a:t>64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u="none" strike="noStrike">
                          <a:effectLst/>
                        </a:rPr>
                        <a:t>544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u="none" strike="noStrike">
                          <a:effectLst/>
                        </a:rPr>
                        <a:t>38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u="none" strike="noStrike">
                          <a:effectLst/>
                        </a:rPr>
                        <a:t>29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700" u="none" strike="noStrike">
                          <a:effectLst/>
                        </a:rPr>
                        <a:t>24</a:t>
                      </a:r>
                      <a:endParaRPr lang="es-EC" sz="7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700" u="none" strike="noStrike">
                          <a:effectLst/>
                        </a:rPr>
                        <a:t>1</a:t>
                      </a:r>
                      <a:endParaRPr lang="es-EC" sz="7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700" u="none" strike="noStrike">
                          <a:effectLst/>
                        </a:rPr>
                        <a:t>2</a:t>
                      </a:r>
                      <a:endParaRPr lang="es-EC" sz="7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/>
                </a:tc>
                <a:extLst>
                  <a:ext uri="{0D108BD9-81ED-4DB2-BD59-A6C34878D82A}">
                    <a16:rowId xmlns:a16="http://schemas.microsoft.com/office/drawing/2014/main" val="812518333"/>
                  </a:ext>
                </a:extLst>
              </a:tr>
              <a:tr h="182201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Costrucción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700" u="none" strike="noStrike">
                          <a:effectLst/>
                        </a:rPr>
                        <a:t>45</a:t>
                      </a:r>
                      <a:endParaRPr lang="es-EC" sz="7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>
                          <a:effectLst/>
                        </a:rPr>
                        <a:t>0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u="none" strike="noStrike">
                          <a:effectLst/>
                        </a:rPr>
                        <a:t>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u="none" strike="noStrike">
                          <a:effectLst/>
                        </a:rPr>
                        <a:t>108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u="none" strike="noStrike">
                          <a:effectLst/>
                        </a:rPr>
                        <a:t>31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700" u="none" strike="noStrike">
                          <a:effectLst/>
                        </a:rPr>
                        <a:t>13</a:t>
                      </a:r>
                      <a:endParaRPr lang="es-EC" sz="7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>
                          <a:effectLst/>
                        </a:rPr>
                        <a:t>63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u="none" strike="noStrike">
                          <a:effectLst/>
                        </a:rPr>
                        <a:t>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u="none" strike="noStrike">
                          <a:effectLst/>
                        </a:rPr>
                        <a:t>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u="none" strike="noStrike">
                          <a:effectLst/>
                        </a:rPr>
                        <a:t>45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u="none" strike="noStrike">
                          <a:effectLst/>
                        </a:rPr>
                        <a:t>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u="none" strike="noStrike">
                          <a:effectLst/>
                        </a:rPr>
                        <a:t>5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700" u="none" strike="noStrike">
                          <a:effectLst/>
                        </a:rPr>
                        <a:t>6</a:t>
                      </a:r>
                      <a:endParaRPr lang="es-EC" sz="7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700" u="none" strike="noStrike">
                          <a:effectLst/>
                        </a:rPr>
                        <a:t>1</a:t>
                      </a:r>
                      <a:endParaRPr lang="es-EC" sz="7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700" u="none" strike="noStrike">
                          <a:effectLst/>
                        </a:rPr>
                        <a:t>2</a:t>
                      </a:r>
                      <a:endParaRPr lang="es-EC" sz="7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/>
                </a:tc>
                <a:extLst>
                  <a:ext uri="{0D108BD9-81ED-4DB2-BD59-A6C34878D82A}">
                    <a16:rowId xmlns:a16="http://schemas.microsoft.com/office/drawing/2014/main" val="1686123118"/>
                  </a:ext>
                </a:extLst>
              </a:tr>
              <a:tr h="182201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Servicios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700" u="none" strike="noStrike">
                          <a:effectLst/>
                        </a:rPr>
                        <a:t>138</a:t>
                      </a:r>
                      <a:endParaRPr lang="es-EC" sz="7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>
                          <a:effectLst/>
                        </a:rPr>
                        <a:t>1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u="none" strike="noStrike">
                          <a:effectLst/>
                        </a:rPr>
                        <a:t>17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u="none" strike="noStrike">
                          <a:effectLst/>
                        </a:rPr>
                        <a:t>736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u="none" strike="noStrike">
                          <a:effectLst/>
                        </a:rPr>
                        <a:t>189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700" u="none" strike="noStrike">
                          <a:effectLst/>
                        </a:rPr>
                        <a:t>95</a:t>
                      </a:r>
                      <a:endParaRPr lang="es-EC" sz="7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u="none" strike="noStrike">
                          <a:effectLst/>
                        </a:rPr>
                        <a:t>482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u="none" strike="noStrike">
                          <a:effectLst/>
                        </a:rPr>
                        <a:t>59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u="none" strike="noStrike">
                          <a:effectLst/>
                        </a:rPr>
                        <a:t>42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u="none" strike="noStrike">
                          <a:effectLst/>
                        </a:rPr>
                        <a:t>375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u="none" strike="noStrike">
                          <a:effectLst/>
                        </a:rPr>
                        <a:t>13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u="none" strike="noStrike">
                          <a:effectLst/>
                        </a:rPr>
                        <a:t>21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1" marR="5921" marT="592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700" u="none" strike="noStrike">
                          <a:effectLst/>
                        </a:rPr>
                        <a:t>9</a:t>
                      </a:r>
                      <a:endParaRPr lang="es-EC" sz="7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700" u="none" strike="noStrike">
                          <a:effectLst/>
                        </a:rPr>
                        <a:t>1</a:t>
                      </a:r>
                      <a:endParaRPr lang="es-EC" sz="7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700" u="none" strike="noStrike" dirty="0">
                          <a:effectLst/>
                        </a:rPr>
                        <a:t>3</a:t>
                      </a:r>
                      <a:endParaRPr lang="es-EC" sz="7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1" marR="5921" marT="5921" marB="0"/>
                </a:tc>
                <a:extLst>
                  <a:ext uri="{0D108BD9-81ED-4DB2-BD59-A6C34878D82A}">
                    <a16:rowId xmlns:a16="http://schemas.microsoft.com/office/drawing/2014/main" val="296066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242800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AnalogousFromDarkSeedLeftStep">
      <a:dk1>
        <a:srgbClr val="000000"/>
      </a:dk1>
      <a:lt1>
        <a:srgbClr val="FFFFFF"/>
      </a:lt1>
      <a:dk2>
        <a:srgbClr val="201B38"/>
      </a:dk2>
      <a:lt2>
        <a:srgbClr val="E4E8E2"/>
      </a:lt2>
      <a:accent1>
        <a:srgbClr val="944DC3"/>
      </a:accent1>
      <a:accent2>
        <a:srgbClr val="503BB1"/>
      </a:accent2>
      <a:accent3>
        <a:srgbClr val="4D68C3"/>
      </a:accent3>
      <a:accent4>
        <a:srgbClr val="3B88B1"/>
      </a:accent4>
      <a:accent5>
        <a:srgbClr val="46B3AB"/>
      </a:accent5>
      <a:accent6>
        <a:srgbClr val="3BB178"/>
      </a:accent6>
      <a:hlink>
        <a:srgbClr val="338F9A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677186C1BA5B44849907F55647847A" ma:contentTypeVersion="15" ma:contentTypeDescription="Crear nuevo documento." ma:contentTypeScope="" ma:versionID="1bf5c31b7b1bd45bb8fe8075fd9cb49a">
  <xsd:schema xmlns:xsd="http://www.w3.org/2001/XMLSchema" xmlns:xs="http://www.w3.org/2001/XMLSchema" xmlns:p="http://schemas.microsoft.com/office/2006/metadata/properties" xmlns:ns3="89ba6752-f523-4974-9554-53e1686b7cf2" xmlns:ns4="fc9cef46-17f1-4f05-95a3-095117c67c34" targetNamespace="http://schemas.microsoft.com/office/2006/metadata/properties" ma:root="true" ma:fieldsID="47092eae0e5d96fbccade8b32d858440" ns3:_="" ns4:_="">
    <xsd:import namespace="89ba6752-f523-4974-9554-53e1686b7cf2"/>
    <xsd:import namespace="fc9cef46-17f1-4f05-95a3-095117c67c3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ba6752-f523-4974-9554-53e1686b7c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9cef46-17f1-4f05-95a3-095117c67c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c9cef46-17f1-4f05-95a3-095117c67c34" xsi:nil="true"/>
  </documentManagement>
</p:properties>
</file>

<file path=customXml/itemProps1.xml><?xml version="1.0" encoding="utf-8"?>
<ds:datastoreItem xmlns:ds="http://schemas.openxmlformats.org/officeDocument/2006/customXml" ds:itemID="{60C86A56-1893-400C-BDAA-3E50B2CC9B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ba6752-f523-4974-9554-53e1686b7cf2"/>
    <ds:schemaRef ds:uri="fc9cef46-17f1-4f05-95a3-095117c67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00A686-9756-428B-B625-B3E1CB5E5B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7A4425-D381-4037-9C6F-76077C12083E}">
  <ds:schemaRefs>
    <ds:schemaRef ds:uri="http://schemas.microsoft.com/office/2006/metadata/properties"/>
    <ds:schemaRef ds:uri="http://purl.org/dc/terms/"/>
    <ds:schemaRef ds:uri="http://www.w3.org/XML/1998/namespace"/>
    <ds:schemaRef ds:uri="http://purl.org/dc/dcmitype/"/>
    <ds:schemaRef ds:uri="89ba6752-f523-4974-9554-53e1686b7cf2"/>
    <ds:schemaRef ds:uri="http://schemas.microsoft.com/office/2006/documentManagement/types"/>
    <ds:schemaRef ds:uri="fc9cef46-17f1-4f05-95a3-095117c67c34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710</Words>
  <Application>Microsoft Office PowerPoint</Application>
  <PresentationFormat>Panorámica</PresentationFormat>
  <Paragraphs>179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Avenir Next LT Pro</vt:lpstr>
      <vt:lpstr>Avenir Next LT Pro Light</vt:lpstr>
      <vt:lpstr>Calibri</vt:lpstr>
      <vt:lpstr>Sitka Subheading</vt:lpstr>
      <vt:lpstr>PebbleVTI</vt:lpstr>
      <vt:lpstr>ANÁLISIS DE CORRESPONDENCIA SIMPLE</vt:lpstr>
      <vt:lpstr>Definición</vt:lpstr>
      <vt:lpstr>Análisis  multivariante</vt:lpstr>
      <vt:lpstr>Ejemplos aplicativos</vt:lpstr>
      <vt:lpstr>Requisitos</vt:lpstr>
      <vt:lpstr>Ejemplo de aplicación</vt:lpstr>
      <vt:lpstr>Información de la Base de datos Reutilización Clasificación Almacenaje</vt:lpstr>
      <vt:lpstr>DESARROLLO</vt:lpstr>
      <vt:lpstr>Presentación de PowerPoint</vt:lpstr>
      <vt:lpstr>Presentación de PowerPoint</vt:lpstr>
      <vt:lpstr>Presentación de PowerPoint</vt:lpstr>
      <vt:lpstr>PASOS PARA EL ACS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DE CORRESPONDENCIA SIMPLE</dc:title>
  <dc:creator>Aldas Salazar Darwin Santiago</dc:creator>
  <cp:lastModifiedBy>Aldas Salazar Darwin Santiago</cp:lastModifiedBy>
  <cp:revision>2</cp:revision>
  <dcterms:created xsi:type="dcterms:W3CDTF">2023-08-28T21:32:35Z</dcterms:created>
  <dcterms:modified xsi:type="dcterms:W3CDTF">2023-08-29T07:24:49Z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0x0101006E677186C1BA5B44849907F55647847A</vt:lpwstr>
  </property>
</Properties>
</file>